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18435030\Desktop\CUMPLIMIENTO%202025\1.%20Enero%202025\CUMPLIMIENTO%20AEROCOMERCIAL%20ENERO%202025%20NAC%20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18435030\Desktop\CUMPLIMIENTO%202025\1.%20Enero%202025\CUMPLIMIENTO%20AEROCOMERCIAL%20ENERO%202025%20NAC%20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'01'!$F$13:$F$19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 </c:v>
                </c:pt>
                <c:pt idx="6">
                  <c:v>SATENA</c:v>
                </c:pt>
              </c:strCache>
            </c:strRef>
          </c:cat>
          <c:val>
            <c:numRef>
              <c:f>'01'!$G$13:$G$19</c:f>
              <c:numCache>
                <c:formatCode>0.00%</c:formatCode>
                <c:ptCount val="7"/>
                <c:pt idx="0">
                  <c:v>0.66025641025641024</c:v>
                </c:pt>
                <c:pt idx="1">
                  <c:v>0.75008465966813409</c:v>
                </c:pt>
                <c:pt idx="2">
                  <c:v>0.66493955094991364</c:v>
                </c:pt>
                <c:pt idx="3">
                  <c:v>0.56496062992125984</c:v>
                </c:pt>
                <c:pt idx="4">
                  <c:v>0.53066037735849059</c:v>
                </c:pt>
                <c:pt idx="5">
                  <c:v>0.759493670886076</c:v>
                </c:pt>
                <c:pt idx="6">
                  <c:v>0.60481682496607869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1-4499-967F-380FFADD3B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0308912"/>
        <c:axId val="640309328"/>
        <c:axId val="0"/>
      </c:bar3DChart>
      <c:catAx>
        <c:axId val="64030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0309328"/>
        <c:crosses val="autoZero"/>
        <c:auto val="1"/>
        <c:lblAlgn val="ctr"/>
        <c:lblOffset val="100"/>
        <c:noMultiLvlLbl val="0"/>
      </c:catAx>
      <c:valAx>
        <c:axId val="64030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030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'01'!$F$13:$F$19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 </c:v>
                </c:pt>
                <c:pt idx="6">
                  <c:v>SATENA</c:v>
                </c:pt>
              </c:strCache>
            </c:strRef>
          </c:cat>
          <c:val>
            <c:numRef>
              <c:f>'01'!$G$13:$G$19</c:f>
              <c:numCache>
                <c:formatCode>0.00%</c:formatCode>
                <c:ptCount val="7"/>
                <c:pt idx="0">
                  <c:v>0.66025641025641024</c:v>
                </c:pt>
                <c:pt idx="1">
                  <c:v>0.75008465966813409</c:v>
                </c:pt>
                <c:pt idx="2">
                  <c:v>0.66493955094991364</c:v>
                </c:pt>
                <c:pt idx="3">
                  <c:v>0.56496062992125984</c:v>
                </c:pt>
                <c:pt idx="4">
                  <c:v>0.53066037735849059</c:v>
                </c:pt>
                <c:pt idx="5">
                  <c:v>0.759493670886076</c:v>
                </c:pt>
                <c:pt idx="6">
                  <c:v>0.60481682496607869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8-4400-B9C0-D49DE544B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0308912"/>
        <c:axId val="640309328"/>
        <c:axId val="0"/>
      </c:bar3DChart>
      <c:catAx>
        <c:axId val="64030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0309328"/>
        <c:crosses val="autoZero"/>
        <c:auto val="1"/>
        <c:lblAlgn val="ctr"/>
        <c:lblOffset val="100"/>
        <c:noMultiLvlLbl val="0"/>
      </c:catAx>
      <c:valAx>
        <c:axId val="64030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030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'02'!$E$12:$E$34</c:f>
              <c:strCache>
                <c:ptCount val="23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GOL</c:v>
                </c:pt>
                <c:pt idx="12">
                  <c:v>IBERIA</c:v>
                </c:pt>
                <c:pt idx="13">
                  <c:v>JETBLUE</c:v>
                </c:pt>
                <c:pt idx="14">
                  <c:v>JETSMART CHILE</c:v>
                </c:pt>
                <c:pt idx="15">
                  <c:v>JETSMART PERÚ</c:v>
                </c:pt>
                <c:pt idx="16">
                  <c:v>KLM</c:v>
                </c:pt>
                <c:pt idx="17">
                  <c:v>LASER AIRLINES</c:v>
                </c:pt>
                <c:pt idx="18">
                  <c:v>LATAM (LAN, LAN ECUADOR, LAN PERÚ)</c:v>
                </c:pt>
                <c:pt idx="19">
                  <c:v>LUFTHANSA</c:v>
                </c:pt>
                <c:pt idx="20">
                  <c:v>TURPIAL</c:v>
                </c:pt>
                <c:pt idx="21">
                  <c:v>UNITED AIRLINES</c:v>
                </c:pt>
                <c:pt idx="22">
                  <c:v>VOLARIS MEXICO</c:v>
                </c:pt>
              </c:strCache>
            </c:strRef>
          </c:cat>
          <c:val>
            <c:numRef>
              <c:f>'02'!$F$12:$F$34</c:f>
              <c:numCache>
                <c:formatCode>0.00%</c:formatCode>
                <c:ptCount val="23"/>
                <c:pt idx="0">
                  <c:v>0.91666666666666663</c:v>
                </c:pt>
                <c:pt idx="1">
                  <c:v>0.7</c:v>
                </c:pt>
                <c:pt idx="2">
                  <c:v>0.98097607375429874</c:v>
                </c:pt>
                <c:pt idx="3">
                  <c:v>0.41456166419019314</c:v>
                </c:pt>
                <c:pt idx="4">
                  <c:v>0.86368283034801541</c:v>
                </c:pt>
                <c:pt idx="5">
                  <c:v>0.87453558159474132</c:v>
                </c:pt>
                <c:pt idx="6">
                  <c:v>0.5161290322580645</c:v>
                </c:pt>
                <c:pt idx="7">
                  <c:v>0.97650802659315705</c:v>
                </c:pt>
                <c:pt idx="8">
                  <c:v>0.75951315053161728</c:v>
                </c:pt>
                <c:pt idx="9">
                  <c:v>0.72</c:v>
                </c:pt>
                <c:pt idx="10">
                  <c:v>0.9989258861439313</c:v>
                </c:pt>
                <c:pt idx="11">
                  <c:v>0.99778024417314093</c:v>
                </c:pt>
                <c:pt idx="12">
                  <c:v>0.75310271983100086</c:v>
                </c:pt>
                <c:pt idx="13">
                  <c:v>0.74201445558405221</c:v>
                </c:pt>
                <c:pt idx="14">
                  <c:v>0.85676691729323307</c:v>
                </c:pt>
                <c:pt idx="15">
                  <c:v>0.64039408866995073</c:v>
                </c:pt>
                <c:pt idx="16">
                  <c:v>0.74240719910011244</c:v>
                </c:pt>
                <c:pt idx="17">
                  <c:v>0.84210526315789469</c:v>
                </c:pt>
                <c:pt idx="18">
                  <c:v>0.86805555555555558</c:v>
                </c:pt>
                <c:pt idx="19">
                  <c:v>0.98890429958391124</c:v>
                </c:pt>
                <c:pt idx="20">
                  <c:v>0.77586206896551724</c:v>
                </c:pt>
                <c:pt idx="21">
                  <c:v>0.93769883351007421</c:v>
                </c:pt>
                <c:pt idx="22">
                  <c:v>0.99655568312284726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6-4E41-9F0D-B9412445C1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6927024"/>
        <c:axId val="706927856"/>
        <c:axId val="0"/>
      </c:bar3DChart>
      <c:catAx>
        <c:axId val="70692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927856"/>
        <c:crosses val="autoZero"/>
        <c:auto val="1"/>
        <c:lblAlgn val="ctr"/>
        <c:lblOffset val="100"/>
        <c:noMultiLvlLbl val="0"/>
      </c:catAx>
      <c:valAx>
        <c:axId val="70692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92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'02'!$E$12:$E$34</c:f>
              <c:strCache>
                <c:ptCount val="23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GOL</c:v>
                </c:pt>
                <c:pt idx="12">
                  <c:v>IBERIA</c:v>
                </c:pt>
                <c:pt idx="13">
                  <c:v>JETBLUE</c:v>
                </c:pt>
                <c:pt idx="14">
                  <c:v>JETSMART CHILE</c:v>
                </c:pt>
                <c:pt idx="15">
                  <c:v>JETSMART PERÚ</c:v>
                </c:pt>
                <c:pt idx="16">
                  <c:v>KLM</c:v>
                </c:pt>
                <c:pt idx="17">
                  <c:v>LASER AIRLINES</c:v>
                </c:pt>
                <c:pt idx="18">
                  <c:v>LATAM (LAN, LAN ECUADOR, LAN PERÚ)</c:v>
                </c:pt>
                <c:pt idx="19">
                  <c:v>LUFTHANSA</c:v>
                </c:pt>
                <c:pt idx="20">
                  <c:v>TURPIAL</c:v>
                </c:pt>
                <c:pt idx="21">
                  <c:v>UNITED AIRLINES</c:v>
                </c:pt>
                <c:pt idx="22">
                  <c:v>VOLARIS MEXICO</c:v>
                </c:pt>
              </c:strCache>
            </c:strRef>
          </c:cat>
          <c:val>
            <c:numRef>
              <c:f>'02'!$F$12:$F$34</c:f>
              <c:numCache>
                <c:formatCode>0.00%</c:formatCode>
                <c:ptCount val="23"/>
                <c:pt idx="0">
                  <c:v>0.81481481481481477</c:v>
                </c:pt>
                <c:pt idx="1">
                  <c:v>0.52830188679245282</c:v>
                </c:pt>
                <c:pt idx="2">
                  <c:v>0.88617886178861793</c:v>
                </c:pt>
                <c:pt idx="3">
                  <c:v>0.29032258064516131</c:v>
                </c:pt>
                <c:pt idx="4">
                  <c:v>0.80691642651296835</c:v>
                </c:pt>
                <c:pt idx="5">
                  <c:v>0.78431372549019607</c:v>
                </c:pt>
                <c:pt idx="6">
                  <c:v>0.25</c:v>
                </c:pt>
                <c:pt idx="7">
                  <c:v>0.87458745874587462</c:v>
                </c:pt>
                <c:pt idx="8">
                  <c:v>0.6853932584269663</c:v>
                </c:pt>
                <c:pt idx="9">
                  <c:v>0.22222222222222221</c:v>
                </c:pt>
                <c:pt idx="10">
                  <c:v>0.967741935483871</c:v>
                </c:pt>
                <c:pt idx="11">
                  <c:v>0.93548387096774188</c:v>
                </c:pt>
                <c:pt idx="12">
                  <c:v>0.67391304347826086</c:v>
                </c:pt>
                <c:pt idx="13">
                  <c:v>0.70526315789473681</c:v>
                </c:pt>
                <c:pt idx="14">
                  <c:v>0.81132075471698117</c:v>
                </c:pt>
                <c:pt idx="15">
                  <c:v>0.57692307692307687</c:v>
                </c:pt>
                <c:pt idx="16">
                  <c:v>0.55000000000000004</c:v>
                </c:pt>
                <c:pt idx="17">
                  <c:v>0.75</c:v>
                </c:pt>
                <c:pt idx="18">
                  <c:v>0.83333333333333337</c:v>
                </c:pt>
                <c:pt idx="19">
                  <c:v>0.74193548387096775</c:v>
                </c:pt>
                <c:pt idx="20">
                  <c:v>0.55555555555555558</c:v>
                </c:pt>
                <c:pt idx="21">
                  <c:v>0.82442748091603058</c:v>
                </c:pt>
                <c:pt idx="22">
                  <c:v>0.90322580645161288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6-4C87-B248-3D5D3D8D63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6927024"/>
        <c:axId val="706927856"/>
        <c:axId val="0"/>
      </c:bar3DChart>
      <c:catAx>
        <c:axId val="70692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927856"/>
        <c:crosses val="autoZero"/>
        <c:auto val="1"/>
        <c:lblAlgn val="ctr"/>
        <c:lblOffset val="100"/>
        <c:noMultiLvlLbl val="0"/>
      </c:catAx>
      <c:valAx>
        <c:axId val="70692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92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14/04/2025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14/04/2025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2BD300-B4F2-61C8-1333-90411555B242}"/>
              </a:ext>
            </a:extLst>
          </p:cNvPr>
          <p:cNvSpPr txBox="1"/>
          <p:nvPr/>
        </p:nvSpPr>
        <p:spPr>
          <a:xfrm>
            <a:off x="5586274" y="6200131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 SPIRIT y TURKISH AIRLINES NO presentaron reporte del mes de enero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A38D8ED-C9AB-A529-028F-1E1D575D0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4671"/>
              </p:ext>
            </p:extLst>
          </p:nvPr>
        </p:nvGraphicFramePr>
        <p:xfrm>
          <a:off x="5520695" y="1313895"/>
          <a:ext cx="5930003" cy="461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D7330D-11F3-CCC1-BBAD-BBE17C039922}"/>
              </a:ext>
            </a:extLst>
          </p:cNvPr>
          <p:cNvSpPr txBox="1"/>
          <p:nvPr/>
        </p:nvSpPr>
        <p:spPr>
          <a:xfrm>
            <a:off x="5586274" y="6200131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 SPIRIT y TURKISH AIRLINES NO presentaron reporte del mes de enero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A38D8ED-C9AB-A529-028F-1E1D575D0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72707"/>
              </p:ext>
            </p:extLst>
          </p:nvPr>
        </p:nvGraphicFramePr>
        <p:xfrm>
          <a:off x="5509459" y="1418895"/>
          <a:ext cx="6058145" cy="448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Enero 2025.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64.80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86.15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Enero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8870AA3-6F2F-0787-AB3A-21C3AF3AA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4952"/>
              </p:ext>
            </p:extLst>
          </p:nvPr>
        </p:nvGraphicFramePr>
        <p:xfrm>
          <a:off x="5505299" y="1358283"/>
          <a:ext cx="5945399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8870AA3-6F2F-0787-AB3A-21C3AF3AA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581581"/>
              </p:ext>
            </p:extLst>
          </p:nvPr>
        </p:nvGraphicFramePr>
        <p:xfrm>
          <a:off x="5509459" y="1367161"/>
          <a:ext cx="6102533" cy="45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72.35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82.70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88923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Enero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212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313A26A9-5679-41F0-901D-2F67619CB467}"/>
</file>

<file path=customXml/itemProps2.xml><?xml version="1.0" encoding="utf-8"?>
<ds:datastoreItem xmlns:ds="http://schemas.openxmlformats.org/officeDocument/2006/customXml" ds:itemID="{D0CDCB84-192A-40C4-895C-623E570193DF}"/>
</file>

<file path=customXml/itemProps3.xml><?xml version="1.0" encoding="utf-8"?>
<ds:datastoreItem xmlns:ds="http://schemas.openxmlformats.org/officeDocument/2006/customXml" ds:itemID="{2BA0CE57-3B02-449D-8D09-763C869FDC2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383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ENERO 2025</dc:title>
  <dc:creator>William Camilo  Baracaldo Godoy</dc:creator>
  <cp:lastModifiedBy>Juan David Dominguez Arrieta</cp:lastModifiedBy>
  <cp:revision>190</cp:revision>
  <dcterms:created xsi:type="dcterms:W3CDTF">2023-05-08T00:34:42Z</dcterms:created>
  <dcterms:modified xsi:type="dcterms:W3CDTF">2025-04-14T20:55:08Z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